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4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711FD36-637E-4CD6-A2A2-6B5EC19EFB1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2E1E1E0-6F59-4EFE-8221-10ECAD2D6A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616045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FD36-637E-4CD6-A2A2-6B5EC19EFB1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E1E0-6F59-4EFE-8221-10ECAD2D6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848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711FD36-637E-4CD6-A2A2-6B5EC19EFB1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2E1E1E0-6F59-4EFE-8221-10ECAD2D6A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0537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FD36-637E-4CD6-A2A2-6B5EC19EFB1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E1E0-6F59-4EFE-8221-10ECAD2D6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609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11FD36-637E-4CD6-A2A2-6B5EC19EFB1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E1E1E0-6F59-4EFE-8221-10ECAD2D6A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3443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FD36-637E-4CD6-A2A2-6B5EC19EFB1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E1E0-6F59-4EFE-8221-10ECAD2D6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0611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FD36-637E-4CD6-A2A2-6B5EC19EFB1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E1E0-6F59-4EFE-8221-10ECAD2D6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292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FD36-637E-4CD6-A2A2-6B5EC19EFB1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E1E0-6F59-4EFE-8221-10ECAD2D6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409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FD36-637E-4CD6-A2A2-6B5EC19EFB1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1E1E0-6F59-4EFE-8221-10ECAD2D6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594800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711FD36-637E-4CD6-A2A2-6B5EC19EFB1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2E1E1E0-6F59-4EFE-8221-10ECAD2D6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012212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711FD36-637E-4CD6-A2A2-6B5EC19EFB1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2E1E1E0-6F59-4EFE-8221-10ECAD2D6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214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711FD36-637E-4CD6-A2A2-6B5EC19EFB13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2E1E1E0-6F59-4EFE-8221-10ECAD2D6A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5530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A1%D1%82%D0%B0%D1%80%D0%BE%D0%BF%D0%BB%D0%B0%D0%BD%D0%B8%D0%BD%D1%81%D0%BA%D0%B0_%D0%B7%D0%BE%D0%BD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7%D0%B0%D0%B4%D0%B1%D0%B0%D0%BB%D0%BA%D0%B0%D0%BD%D1%81%D0%BA%D0%B8_%D0%BA%D0%BE%D1%82%D0%BB%D0%BE%D0%B2%D0%B8%D0%BD%D0%B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znanie.com/2015/09/blog-post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ioni_Rive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ru/photo/910579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1%D0%BB%D0%B0%D0%B3%D0%BE%D1%80%D0%BE%D0%B4%D0%B5%D0%BD_%D0%B5%D0%BB%D0%B5%D0%B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3093-AA50-4EB2-912F-46B402C824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Старо</a:t>
            </a:r>
            <a:br>
              <a:rPr lang="bg-BG" dirty="0" smtClean="0"/>
            </a:br>
            <a:r>
              <a:rPr lang="bg-BG" dirty="0" smtClean="0"/>
              <a:t>планинската </a:t>
            </a:r>
            <a:r>
              <a:rPr lang="bg-BG" dirty="0"/>
              <a:t>област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B8C056C-56C1-4247-832C-A4C7D0EA2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9896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="" xmlns:a16="http://schemas.microsoft.com/office/drawing/2014/main" id="{0EE65880-C12C-4063-8D8A-60364696D1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4998"/>
          <a:stretch/>
        </p:blipFill>
        <p:spPr>
          <a:xfrm>
            <a:off x="-231" y="10"/>
            <a:ext cx="12192000" cy="6862703"/>
          </a:xfrm>
          <a:prstGeom prst="rect">
            <a:avLst/>
          </a:prstGeom>
        </p:spPr>
      </p:pic>
      <p:sp>
        <p:nvSpPr>
          <p:cNvPr id="17" name="Rounded Rectangle 17">
            <a:extLst>
              <a:ext uri="{FF2B5EF4-FFF2-40B4-BE49-F238E27FC236}">
                <a16:creationId xmlns="" xmlns:a16="http://schemas.microsoft.com/office/drawing/2014/main" id="{19738FD9-60D1-4D66-A0E4-3CABDD6551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7784" y="467784"/>
            <a:ext cx="7418915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213DCB-FCA7-47AD-B974-E484CDF71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985785"/>
            <a:ext cx="6233004" cy="1560716"/>
          </a:xfrm>
        </p:spPr>
        <p:txBody>
          <a:bodyPr>
            <a:normAutofit/>
          </a:bodyPr>
          <a:lstStyle/>
          <a:p>
            <a:r>
              <a:rPr lang="bg-BG" dirty="0"/>
              <a:t>Географско положение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D455BEA-6E29-435D-A5DB-88C5853E56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69848" y="2593449"/>
            <a:ext cx="62241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EF16C9-C224-4820-AB50-A6919E5D0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9" y="2564524"/>
            <a:ext cx="6233003" cy="34874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dirty="0" smtClean="0"/>
              <a:t> </a:t>
            </a:r>
            <a:r>
              <a:rPr lang="bg-BG" dirty="0" smtClean="0"/>
              <a:t>Старопланинската област </a:t>
            </a:r>
            <a:r>
              <a:rPr lang="bg-BG" dirty="0" smtClean="0"/>
              <a:t>се състои от</a:t>
            </a:r>
            <a:r>
              <a:rPr lang="bg-BG" dirty="0" smtClean="0"/>
              <a:t> </a:t>
            </a:r>
            <a:r>
              <a:rPr lang="bg-BG" dirty="0" smtClean="0"/>
              <a:t>Стара </a:t>
            </a:r>
            <a:r>
              <a:rPr lang="bg-BG" dirty="0"/>
              <a:t>планина </a:t>
            </a:r>
            <a:r>
              <a:rPr lang="bg-BG" dirty="0" smtClean="0"/>
              <a:t>и Предбалкана</a:t>
            </a:r>
            <a:r>
              <a:rPr lang="bg-BG" dirty="0"/>
              <a:t>. </a:t>
            </a:r>
            <a:r>
              <a:rPr lang="bg-BG" dirty="0" smtClean="0"/>
              <a:t> </a:t>
            </a:r>
          </a:p>
          <a:p>
            <a:pPr>
              <a:buNone/>
            </a:pPr>
            <a:r>
              <a:rPr lang="bg-BG" dirty="0" smtClean="0"/>
              <a:t>Стара </a:t>
            </a:r>
            <a:r>
              <a:rPr lang="bg-BG" dirty="0"/>
              <a:t>планина(наѝ-дългата планина в България) се простира от долината на река Тимок на запад до Черно море на изток. Наричат я още Балкан и „</a:t>
            </a:r>
            <a:r>
              <a:rPr lang="bg-BG" dirty="0" smtClean="0"/>
              <a:t>гръбнакът </a:t>
            </a:r>
            <a:r>
              <a:rPr lang="bg-BG" dirty="0"/>
              <a:t>на България“. </a:t>
            </a:r>
            <a:endParaRPr lang="bg-BG" dirty="0" smtClean="0"/>
          </a:p>
          <a:p>
            <a:pPr>
              <a:buNone/>
            </a:pPr>
            <a:r>
              <a:rPr lang="bg-BG" dirty="0" smtClean="0"/>
              <a:t>Предбалканът </a:t>
            </a:r>
            <a:r>
              <a:rPr lang="bg-BG" dirty="0"/>
              <a:t>се намира на север от Стара  планина и на юг от </a:t>
            </a:r>
            <a:r>
              <a:rPr lang="bg-BG" dirty="0" smtClean="0"/>
              <a:t>Дунавската </a:t>
            </a:r>
            <a:r>
              <a:rPr lang="bg-BG" dirty="0"/>
              <a:t>равнина.</a:t>
            </a:r>
            <a:endParaRPr lang="en-US" dirty="0"/>
          </a:p>
        </p:txBody>
      </p:sp>
      <p:sp>
        <p:nvSpPr>
          <p:cNvPr id="21" name="Rounded Rectangle 18">
            <a:extLst>
              <a:ext uri="{FF2B5EF4-FFF2-40B4-BE49-F238E27FC236}">
                <a16:creationId xmlns="" xmlns:a16="http://schemas.microsoft.com/office/drawing/2014/main" id="{C0279480-9DCB-4A52-99D2-EF55FEE1F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0964" y="670965"/>
            <a:ext cx="7012862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2104BDE-EBD1-4ED7-A087-149D8DA635DB}"/>
              </a:ext>
            </a:extLst>
          </p:cNvPr>
          <p:cNvSpPr txBox="1"/>
          <p:nvPr/>
        </p:nvSpPr>
        <p:spPr>
          <a:xfrm>
            <a:off x="9884727" y="6662658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bg.wikipedia.org/wiki/%D0%A1%D1%82%D0%B0%D1%80%D0%BE%D0%BF%D0%BB%D0%B0%D0%BD%D0%B8%D0%BD%D1%81%D0%BA%D0%B0_%D0%B7%D0%BE%D0%BD%D0%B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1370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oral&#10;&#10;Description automatically generated">
            <a:extLst>
              <a:ext uri="{FF2B5EF4-FFF2-40B4-BE49-F238E27FC236}">
                <a16:creationId xmlns="" xmlns:a16="http://schemas.microsoft.com/office/drawing/2014/main" id="{1A8FD77D-8D62-44E4-B424-988C7F7955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4519" r="35398" b="4571"/>
          <a:stretch/>
        </p:blipFill>
        <p:spPr>
          <a:xfrm>
            <a:off x="-231" y="10"/>
            <a:ext cx="12192000" cy="6862703"/>
          </a:xfrm>
          <a:prstGeom prst="rect">
            <a:avLst/>
          </a:prstGeom>
        </p:spPr>
      </p:pic>
      <p:sp>
        <p:nvSpPr>
          <p:cNvPr id="11" name="Rounded Rectangle 17">
            <a:extLst>
              <a:ext uri="{FF2B5EF4-FFF2-40B4-BE49-F238E27FC236}">
                <a16:creationId xmlns="" xmlns:a16="http://schemas.microsoft.com/office/drawing/2014/main" id="{19738FD9-60D1-4D66-A0E4-3CABDD6551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7784" y="467784"/>
            <a:ext cx="7418915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4E695D-41E6-4E63-84E6-B7B63AA7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985785"/>
            <a:ext cx="6233004" cy="1560716"/>
          </a:xfrm>
        </p:spPr>
        <p:txBody>
          <a:bodyPr>
            <a:normAutofit/>
          </a:bodyPr>
          <a:lstStyle/>
          <a:p>
            <a:r>
              <a:rPr lang="bg-BG" dirty="0"/>
              <a:t>релеф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D455BEA-6E29-435D-A5DB-88C5853E56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69848" y="2593449"/>
            <a:ext cx="62241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3A8D55-8B68-456C-B4FF-B08B4270D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683" y="2606566"/>
            <a:ext cx="6926317" cy="3445442"/>
          </a:xfrm>
        </p:spPr>
        <p:txBody>
          <a:bodyPr>
            <a:normAutofit lnSpcReduction="10000"/>
          </a:bodyPr>
          <a:lstStyle/>
          <a:p>
            <a:pPr>
              <a:lnSpc>
                <a:spcPct val="101000"/>
              </a:lnSpc>
            </a:pPr>
            <a:r>
              <a:rPr lang="ru-RU" sz="1400" dirty="0"/>
              <a:t>Областта на Предбалкана се отличава с хълмист, нископланински и отчасти планински релеф. Преобладаващата посока на простиране на планините и ридовете е западно-източна </a:t>
            </a:r>
            <a:r>
              <a:rPr lang="ru-RU" sz="1400" dirty="0" smtClean="0"/>
              <a:t>. </a:t>
            </a:r>
          </a:p>
          <a:p>
            <a:pPr>
              <a:lnSpc>
                <a:spcPct val="101000"/>
              </a:lnSpc>
            </a:pPr>
            <a:r>
              <a:rPr lang="ru-RU" sz="1400" dirty="0" smtClean="0"/>
              <a:t>В </a:t>
            </a:r>
            <a:r>
              <a:rPr lang="ru-RU" sz="1400" dirty="0"/>
              <a:t>посока от север на юг се увеличава </a:t>
            </a:r>
            <a:r>
              <a:rPr lang="ru-RU" sz="1400" dirty="0" smtClean="0"/>
              <a:t>височината. </a:t>
            </a:r>
          </a:p>
          <a:p>
            <a:pPr>
              <a:lnSpc>
                <a:spcPct val="101000"/>
              </a:lnSpc>
            </a:pPr>
            <a:r>
              <a:rPr lang="ru-RU" sz="1400" dirty="0" smtClean="0"/>
              <a:t>Цикличното </a:t>
            </a:r>
            <a:r>
              <a:rPr lang="ru-RU" sz="1400" dirty="0"/>
              <a:t>развитие на релефа в Предбалкана е протекло през няколко етапа на издигане, съчетани с относителен покой. Това е довело до образуване на три различни по възраст и </a:t>
            </a:r>
            <a:r>
              <a:rPr lang="ru-RU" sz="1400" dirty="0" smtClean="0"/>
              <a:t>височина </a:t>
            </a:r>
            <a:r>
              <a:rPr lang="ru-RU" sz="1400" dirty="0"/>
              <a:t>нива. </a:t>
            </a:r>
            <a:endParaRPr lang="ru-RU" sz="1400" dirty="0" smtClean="0"/>
          </a:p>
          <a:p>
            <a:pPr>
              <a:lnSpc>
                <a:spcPct val="101000"/>
              </a:lnSpc>
            </a:pPr>
            <a:r>
              <a:rPr lang="ru-RU" sz="1400" dirty="0" smtClean="0"/>
              <a:t>Най-старото </a:t>
            </a:r>
            <a:r>
              <a:rPr lang="ru-RU" sz="1400" dirty="0"/>
              <a:t>ниво (с младомиоценска възраст) заема високите части на планините Василевска, Лествица, Лисец и ридовете Ведерника и Белоградчишки венец на височина от 800 до 1300 м. </a:t>
            </a:r>
            <a:r>
              <a:rPr lang="ru-RU" sz="1400" dirty="0" smtClean="0"/>
              <a:t> </a:t>
            </a:r>
          </a:p>
          <a:p>
            <a:pPr>
              <a:lnSpc>
                <a:spcPct val="101000"/>
              </a:lnSpc>
            </a:pPr>
            <a:r>
              <a:rPr lang="ru-RU" sz="1400" dirty="0" smtClean="0"/>
              <a:t>Второто </a:t>
            </a:r>
            <a:r>
              <a:rPr lang="ru-RU" sz="1400" dirty="0"/>
              <a:t>ниво е развито на височина 700 - 1100 м във Веслец и Преславско-Драгоевска планина. </a:t>
            </a:r>
            <a:r>
              <a:rPr lang="ru-RU" sz="1400" dirty="0" smtClean="0"/>
              <a:t> </a:t>
            </a:r>
          </a:p>
          <a:p>
            <a:pPr>
              <a:lnSpc>
                <a:spcPct val="101000"/>
              </a:lnSpc>
            </a:pPr>
            <a:r>
              <a:rPr lang="ru-RU" sz="1400" dirty="0" smtClean="0"/>
              <a:t>Третото</a:t>
            </a:r>
            <a:r>
              <a:rPr lang="ru-RU" sz="1400" dirty="0"/>
              <a:t>, най-младо ниво (с левантийска възраст), е на височина 450 - 900 м.</a:t>
            </a:r>
            <a:endParaRPr lang="en-US" sz="1400" dirty="0"/>
          </a:p>
        </p:txBody>
      </p:sp>
      <p:sp>
        <p:nvSpPr>
          <p:cNvPr id="15" name="Rounded Rectangle 18">
            <a:extLst>
              <a:ext uri="{FF2B5EF4-FFF2-40B4-BE49-F238E27FC236}">
                <a16:creationId xmlns="" xmlns:a16="http://schemas.microsoft.com/office/drawing/2014/main" id="{C0279480-9DCB-4A52-99D2-EF55FEE1F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0964" y="670965"/>
            <a:ext cx="7012862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F90A41E-DDD8-4C7E-9426-7CDE9011337E}"/>
              </a:ext>
            </a:extLst>
          </p:cNvPr>
          <p:cNvSpPr txBox="1"/>
          <p:nvPr/>
        </p:nvSpPr>
        <p:spPr>
          <a:xfrm>
            <a:off x="9884727" y="6662658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bg.wikipedia.org/wiki/%D0%97%D0%B0%D0%B4%D0%B1%D0%B0%D0%BB%D0%BA%D0%B0%D0%BD%D1%81%D0%BA%D0%B8_%D0%BA%D0%BE%D1%82%D0%BB%D0%BE%D0%B2%D0%B8%D0%BD%D0%B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71779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="" xmlns:a16="http://schemas.microsoft.com/office/drawing/2014/main" id="{022F8CDC-8525-4251-9B4D-BE02C6B312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9227" r="7443" b="-1"/>
          <a:stretch/>
        </p:blipFill>
        <p:spPr>
          <a:xfrm>
            <a:off x="-231" y="10"/>
            <a:ext cx="12192000" cy="6862703"/>
          </a:xfrm>
          <a:prstGeom prst="rect">
            <a:avLst/>
          </a:prstGeom>
        </p:spPr>
      </p:pic>
      <p:sp>
        <p:nvSpPr>
          <p:cNvPr id="11" name="Rounded Rectangle 17">
            <a:extLst>
              <a:ext uri="{FF2B5EF4-FFF2-40B4-BE49-F238E27FC236}">
                <a16:creationId xmlns="" xmlns:a16="http://schemas.microsoft.com/office/drawing/2014/main" id="{19738FD9-60D1-4D66-A0E4-3CABDD6551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7784" y="467784"/>
            <a:ext cx="7418915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099E8E-D991-421D-973A-456D285E2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985785"/>
            <a:ext cx="6233004" cy="1560716"/>
          </a:xfrm>
        </p:spPr>
        <p:txBody>
          <a:bodyPr>
            <a:normAutofit/>
          </a:bodyPr>
          <a:lstStyle/>
          <a:p>
            <a:r>
              <a:rPr lang="bg-BG" dirty="0"/>
              <a:t>климат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D455BEA-6E29-435D-A5DB-88C5853E56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69848" y="2593449"/>
            <a:ext cx="62241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154107-7D0C-4D41-BE07-A15D64D8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93" y="2606566"/>
            <a:ext cx="6884276" cy="3445442"/>
          </a:xfrm>
        </p:spPr>
        <p:txBody>
          <a:bodyPr>
            <a:noAutofit/>
          </a:bodyPr>
          <a:lstStyle/>
          <a:p>
            <a:pPr>
              <a:lnSpc>
                <a:spcPct val="101000"/>
              </a:lnSpc>
            </a:pPr>
            <a:r>
              <a:rPr lang="ru-RU" sz="1800" dirty="0"/>
              <a:t>В климатично отношение Предбалканът принадлежи към областта с умерено-континентален климат. Само земите над 1000 м попадат в планинската климатична област.</a:t>
            </a:r>
          </a:p>
          <a:p>
            <a:pPr>
              <a:lnSpc>
                <a:spcPct val="101000"/>
              </a:lnSpc>
            </a:pPr>
            <a:r>
              <a:rPr lang="ru-RU" sz="1800" dirty="0"/>
              <a:t>Умерено-континенталният климат в Предбалкана се формира главно под влиянието на океански въздушни маси на умерените ширини, които нахлуват от запад и северозапад, и на континентални въздушни маси на умерените ширини, които нахлуват от североизток и много рядко от север.</a:t>
            </a:r>
          </a:p>
          <a:p>
            <a:pPr>
              <a:lnSpc>
                <a:spcPct val="101000"/>
              </a:lnSpc>
            </a:pPr>
            <a:r>
              <a:rPr lang="ru-RU" sz="1800" dirty="0" smtClean="0"/>
              <a:t>Годишните валежи са </a:t>
            </a:r>
            <a:r>
              <a:rPr lang="ru-RU" sz="1800" dirty="0"/>
              <a:t>между 750 и 800 мм. Характерна особеност е увеличаване на валежите в посока към Главната старопланинска верига (Ловеч - 590 мм, Троян - 740 мм, с.Черни Осъм - 1070 мм).</a:t>
            </a:r>
            <a:endParaRPr lang="en-US" sz="1800" dirty="0"/>
          </a:p>
        </p:txBody>
      </p:sp>
      <p:sp>
        <p:nvSpPr>
          <p:cNvPr id="15" name="Rounded Rectangle 18">
            <a:extLst>
              <a:ext uri="{FF2B5EF4-FFF2-40B4-BE49-F238E27FC236}">
                <a16:creationId xmlns="" xmlns:a16="http://schemas.microsoft.com/office/drawing/2014/main" id="{C0279480-9DCB-4A52-99D2-EF55FEE1F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0964" y="670965"/>
            <a:ext cx="7012862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C1250B9-E98A-497C-A26E-3CE694EC6D97}"/>
              </a:ext>
            </a:extLst>
          </p:cNvPr>
          <p:cNvSpPr txBox="1"/>
          <p:nvPr/>
        </p:nvSpPr>
        <p:spPr>
          <a:xfrm>
            <a:off x="9732442" y="6662658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geoznanie.com/2015/09/blog-post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954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iver with a mountain in the middle of a body of water&#10;&#10;Description automatically generated">
            <a:extLst>
              <a:ext uri="{FF2B5EF4-FFF2-40B4-BE49-F238E27FC236}">
                <a16:creationId xmlns="" xmlns:a16="http://schemas.microsoft.com/office/drawing/2014/main" id="{2DB48D8E-B066-4FF8-80E7-72D4F62691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5551" r="9091" b="13868"/>
          <a:stretch/>
        </p:blipFill>
        <p:spPr>
          <a:xfrm>
            <a:off x="-231" y="10"/>
            <a:ext cx="12192000" cy="6862703"/>
          </a:xfrm>
          <a:prstGeom prst="rect">
            <a:avLst/>
          </a:prstGeom>
        </p:spPr>
      </p:pic>
      <p:sp>
        <p:nvSpPr>
          <p:cNvPr id="11" name="Rounded Rectangle 17">
            <a:extLst>
              <a:ext uri="{FF2B5EF4-FFF2-40B4-BE49-F238E27FC236}">
                <a16:creationId xmlns="" xmlns:a16="http://schemas.microsoft.com/office/drawing/2014/main" id="{19738FD9-60D1-4D66-A0E4-3CABDD6551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7784" y="467784"/>
            <a:ext cx="7418915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DD7C1B-D1CE-4F2D-8AAB-741BA7CE5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985785"/>
            <a:ext cx="6233004" cy="1560716"/>
          </a:xfrm>
        </p:spPr>
        <p:txBody>
          <a:bodyPr>
            <a:normAutofit/>
          </a:bodyPr>
          <a:lstStyle/>
          <a:p>
            <a:r>
              <a:rPr lang="bg-BG" dirty="0"/>
              <a:t>води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D455BEA-6E29-435D-A5DB-88C5853E56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69848" y="2593449"/>
            <a:ext cx="62241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5DC0E2-01A6-4E84-9F31-323C87321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745" y="2596055"/>
            <a:ext cx="6884276" cy="3455953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</a:pPr>
            <a:r>
              <a:rPr lang="ru-RU" sz="1600" dirty="0" smtClean="0"/>
              <a:t>Релефът </a:t>
            </a:r>
            <a:r>
              <a:rPr lang="ru-RU" sz="1600" dirty="0"/>
              <a:t>обуславя липсата на подземни води дори на голяма дълбочина </a:t>
            </a:r>
            <a:r>
              <a:rPr lang="ru-RU" sz="1600" dirty="0" smtClean="0"/>
              <a:t> в южната </a:t>
            </a:r>
            <a:r>
              <a:rPr lang="ru-RU" sz="1600" dirty="0"/>
              <a:t>част на Предбалкана до р.Голяма </a:t>
            </a:r>
            <a:r>
              <a:rPr lang="ru-RU" sz="1600" dirty="0" smtClean="0"/>
              <a:t>Камчия</a:t>
            </a:r>
            <a:r>
              <a:rPr lang="ru-RU" sz="1600" dirty="0" smtClean="0"/>
              <a:t>.</a:t>
            </a:r>
          </a:p>
          <a:p>
            <a:pPr>
              <a:lnSpc>
                <a:spcPct val="101000"/>
              </a:lnSpc>
            </a:pPr>
            <a:r>
              <a:rPr lang="ru-RU" sz="1600" dirty="0" smtClean="0"/>
              <a:t> Наличността </a:t>
            </a:r>
            <a:r>
              <a:rPr lang="ru-RU" sz="1600" dirty="0"/>
              <a:t>на </a:t>
            </a:r>
            <a:r>
              <a:rPr lang="ru-RU" sz="1600" dirty="0" smtClean="0"/>
              <a:t>карстови варовици </a:t>
            </a:r>
            <a:r>
              <a:rPr lang="ru-RU" sz="1600" dirty="0"/>
              <a:t>е благоприятно условие за концентрация на подземни </a:t>
            </a:r>
            <a:r>
              <a:rPr lang="ru-RU" sz="1600" dirty="0" smtClean="0"/>
              <a:t>води</a:t>
            </a:r>
            <a:r>
              <a:rPr lang="ru-RU" sz="1600" dirty="0" smtClean="0"/>
              <a:t>, които</a:t>
            </a:r>
            <a:r>
              <a:rPr lang="ru-RU" sz="1600" dirty="0" smtClean="0"/>
              <a:t> </a:t>
            </a:r>
            <a:r>
              <a:rPr lang="ru-RU" sz="1600" dirty="0"/>
              <a:t>подхранват карстовите извори при Монтана, Ловеч и вторият по големина картсов извор в България - </a:t>
            </a:r>
            <a:r>
              <a:rPr lang="ru-RU" sz="1600" dirty="0" smtClean="0"/>
              <a:t>Златна </a:t>
            </a:r>
            <a:r>
              <a:rPr lang="ru-RU" sz="1600" dirty="0"/>
              <a:t>Панега - 2500 л/сек.</a:t>
            </a:r>
          </a:p>
          <a:p>
            <a:pPr>
              <a:lnSpc>
                <a:spcPct val="101000"/>
              </a:lnSpc>
            </a:pPr>
            <a:r>
              <a:rPr lang="ru-RU" sz="1600" dirty="0"/>
              <a:t>Важно богатство са минералните води при Шипково (Троянско), Вонеща вода и др.</a:t>
            </a:r>
          </a:p>
          <a:p>
            <a:pPr>
              <a:lnSpc>
                <a:spcPct val="101000"/>
              </a:lnSpc>
            </a:pPr>
            <a:r>
              <a:rPr lang="ru-RU" sz="1600" dirty="0"/>
              <a:t>Реки</a:t>
            </a:r>
            <a:r>
              <a:rPr lang="ru-RU" sz="1600" dirty="0" smtClean="0"/>
              <a:t>, язовири </a:t>
            </a:r>
            <a:r>
              <a:rPr lang="ru-RU" sz="1600" dirty="0"/>
              <a:t>в </a:t>
            </a:r>
            <a:r>
              <a:rPr lang="ru-RU" sz="1600" dirty="0" smtClean="0"/>
              <a:t>Старопланинската </a:t>
            </a:r>
            <a:r>
              <a:rPr lang="ru-RU" sz="1600" dirty="0"/>
              <a:t>област са:</a:t>
            </a:r>
          </a:p>
          <a:p>
            <a:pPr marL="0" indent="0">
              <a:lnSpc>
                <a:spcPct val="101000"/>
              </a:lnSpc>
              <a:buNone/>
            </a:pPr>
            <a:r>
              <a:rPr lang="ru-RU" sz="1600" dirty="0"/>
              <a:t>Голяма </a:t>
            </a:r>
            <a:r>
              <a:rPr lang="ru-RU" sz="1600" dirty="0" smtClean="0"/>
              <a:t>К</a:t>
            </a:r>
            <a:r>
              <a:rPr lang="ru-RU" sz="1600" dirty="0" smtClean="0"/>
              <a:t>амчия, Цъприца</a:t>
            </a:r>
            <a:r>
              <a:rPr lang="ru-RU" sz="1600" dirty="0"/>
              <a:t>,</a:t>
            </a:r>
            <a:r>
              <a:rPr lang="ru-RU" sz="1600" dirty="0" smtClean="0"/>
              <a:t> Врана, Росица</a:t>
            </a:r>
            <a:r>
              <a:rPr lang="ru-RU" sz="1600" dirty="0" smtClean="0"/>
              <a:t>, </a:t>
            </a:r>
            <a:r>
              <a:rPr lang="ru-RU" sz="1600" dirty="0" smtClean="0"/>
              <a:t>Кални</a:t>
            </a:r>
            <a:r>
              <a:rPr lang="ru-RU" sz="1600" dirty="0" smtClean="0"/>
              <a:t>, </a:t>
            </a:r>
            <a:r>
              <a:rPr lang="ru-RU" sz="1600" dirty="0" smtClean="0"/>
              <a:t>Каменика</a:t>
            </a:r>
            <a:r>
              <a:rPr lang="ru-RU" sz="1600" dirty="0" smtClean="0"/>
              <a:t>, </a:t>
            </a:r>
            <a:r>
              <a:rPr lang="ru-RU" sz="1600" dirty="0" smtClean="0"/>
              <a:t>Цалник</a:t>
            </a:r>
            <a:endParaRPr lang="ru-RU" sz="1600" dirty="0"/>
          </a:p>
          <a:p>
            <a:pPr marL="0" indent="0">
              <a:lnSpc>
                <a:spcPct val="101000"/>
              </a:lnSpc>
              <a:buNone/>
            </a:pPr>
            <a:endParaRPr lang="ru-RU" sz="800" dirty="0"/>
          </a:p>
          <a:p>
            <a:pPr>
              <a:lnSpc>
                <a:spcPct val="101000"/>
              </a:lnSpc>
            </a:pPr>
            <a:endParaRPr lang="ru-RU" sz="800" dirty="0"/>
          </a:p>
          <a:p>
            <a:pPr>
              <a:lnSpc>
                <a:spcPct val="101000"/>
              </a:lnSpc>
            </a:pPr>
            <a:endParaRPr lang="ru-RU" sz="800" dirty="0"/>
          </a:p>
          <a:p>
            <a:pPr>
              <a:lnSpc>
                <a:spcPct val="101000"/>
              </a:lnSpc>
            </a:pPr>
            <a:endParaRPr lang="en-US" sz="800" dirty="0"/>
          </a:p>
        </p:txBody>
      </p:sp>
      <p:sp>
        <p:nvSpPr>
          <p:cNvPr id="15" name="Rounded Rectangle 18">
            <a:extLst>
              <a:ext uri="{FF2B5EF4-FFF2-40B4-BE49-F238E27FC236}">
                <a16:creationId xmlns="" xmlns:a16="http://schemas.microsoft.com/office/drawing/2014/main" id="{C0279480-9DCB-4A52-99D2-EF55FEE1F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0964" y="670965"/>
            <a:ext cx="7012862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09FEAD-5BC0-499D-BABC-7CAE4C4E85F3}"/>
              </a:ext>
            </a:extLst>
          </p:cNvPr>
          <p:cNvSpPr txBox="1"/>
          <p:nvPr/>
        </p:nvSpPr>
        <p:spPr>
          <a:xfrm>
            <a:off x="9884727" y="6662658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Rioni_River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183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="" xmlns:a16="http://schemas.microsoft.com/office/drawing/2014/main" id="{42C5B265-D999-4219-99E9-0F016FBFD8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2337" r="9091" b="21002"/>
          <a:stretch/>
        </p:blipFill>
        <p:spPr>
          <a:xfrm>
            <a:off x="-231" y="10"/>
            <a:ext cx="12192000" cy="6862703"/>
          </a:xfrm>
          <a:prstGeom prst="rect">
            <a:avLst/>
          </a:prstGeom>
        </p:spPr>
      </p:pic>
      <p:sp>
        <p:nvSpPr>
          <p:cNvPr id="10" name="Rounded Rectangle 17">
            <a:extLst>
              <a:ext uri="{FF2B5EF4-FFF2-40B4-BE49-F238E27FC236}">
                <a16:creationId xmlns="" xmlns:a16="http://schemas.microsoft.com/office/drawing/2014/main" id="{19738FD9-60D1-4D66-A0E4-3CABDD6551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7784" y="467784"/>
            <a:ext cx="7418915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30EE98-53DF-4A34-86B6-95CFA85B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985785"/>
            <a:ext cx="6233004" cy="1560716"/>
          </a:xfrm>
        </p:spPr>
        <p:txBody>
          <a:bodyPr>
            <a:normAutofit/>
          </a:bodyPr>
          <a:lstStyle/>
          <a:p>
            <a:r>
              <a:rPr lang="bg-BG" dirty="0"/>
              <a:t>флора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D455BEA-6E29-435D-A5DB-88C5853E56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69848" y="2593449"/>
            <a:ext cx="62241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B188E8C-2037-4A26-945F-5A82C36D1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214" y="2596055"/>
            <a:ext cx="6884275" cy="3455953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</a:pPr>
            <a:r>
              <a:rPr lang="ru-RU" sz="1800" dirty="0"/>
              <a:t>Обликът на растителната покривка се определя от дървесните и храстови формации, представени от благун, цер, келяв габър и др. и по-рядко от сребриста липа, габър, горун, бук. Днес тези видове представляват остатъци от просторни гори, които са съществували в миналото.</a:t>
            </a:r>
          </a:p>
          <a:p>
            <a:pPr>
              <a:lnSpc>
                <a:spcPct val="101000"/>
              </a:lnSpc>
            </a:pPr>
            <a:r>
              <a:rPr lang="ru-RU" sz="1800" dirty="0" smtClean="0"/>
              <a:t>От храстите се</a:t>
            </a:r>
            <a:r>
              <a:rPr lang="ru-RU" sz="1800" dirty="0" smtClean="0"/>
              <a:t> </a:t>
            </a:r>
            <a:r>
              <a:rPr lang="ru-RU" sz="1800" dirty="0"/>
              <a:t>срещат леската, шипката, глогът, дрянът и др. </a:t>
            </a:r>
            <a:endParaRPr lang="ru-RU" sz="1800" dirty="0" smtClean="0"/>
          </a:p>
          <a:p>
            <a:pPr>
              <a:lnSpc>
                <a:spcPct val="101000"/>
              </a:lnSpc>
            </a:pPr>
            <a:r>
              <a:rPr lang="ru-RU" sz="1800" dirty="0" smtClean="0"/>
              <a:t>В </a:t>
            </a:r>
            <a:r>
              <a:rPr lang="ru-RU" sz="1800" dirty="0"/>
              <a:t>областта са създадени иглолистни гори (около 30%) върху голи площи, а също и в </a:t>
            </a:r>
            <a:r>
              <a:rPr lang="ru-RU" sz="1800" dirty="0" smtClean="0"/>
              <a:t>насаждения. </a:t>
            </a:r>
            <a:r>
              <a:rPr lang="ru-RU" sz="1800" dirty="0"/>
              <a:t>Представени са главно от черен и бял бор, по-рядко от ела, лиственица, смърч и други видове</a:t>
            </a:r>
            <a:r>
              <a:rPr lang="ru-RU" sz="1700" dirty="0"/>
              <a:t>.</a:t>
            </a:r>
          </a:p>
          <a:p>
            <a:pPr>
              <a:lnSpc>
                <a:spcPct val="101000"/>
              </a:lnSpc>
            </a:pPr>
            <a:endParaRPr lang="en-US" sz="1700" dirty="0"/>
          </a:p>
        </p:txBody>
      </p:sp>
      <p:sp>
        <p:nvSpPr>
          <p:cNvPr id="14" name="Rounded Rectangle 18">
            <a:extLst>
              <a:ext uri="{FF2B5EF4-FFF2-40B4-BE49-F238E27FC236}">
                <a16:creationId xmlns="" xmlns:a16="http://schemas.microsoft.com/office/drawing/2014/main" id="{C0279480-9DCB-4A52-99D2-EF55FEE1F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0964" y="670965"/>
            <a:ext cx="7012862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28947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eer standing in a grassy field&#10;&#10;Description automatically generated">
            <a:extLst>
              <a:ext uri="{FF2B5EF4-FFF2-40B4-BE49-F238E27FC236}">
                <a16:creationId xmlns="" xmlns:a16="http://schemas.microsoft.com/office/drawing/2014/main" id="{BAF4140A-D72D-4097-916A-C927F5E854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28048" r="9091" b="10852"/>
          <a:stretch/>
        </p:blipFill>
        <p:spPr>
          <a:xfrm>
            <a:off x="-231" y="10"/>
            <a:ext cx="12192000" cy="6862703"/>
          </a:xfrm>
          <a:prstGeom prst="rect">
            <a:avLst/>
          </a:prstGeom>
        </p:spPr>
      </p:pic>
      <p:sp>
        <p:nvSpPr>
          <p:cNvPr id="11" name="Rounded Rectangle 17">
            <a:extLst>
              <a:ext uri="{FF2B5EF4-FFF2-40B4-BE49-F238E27FC236}">
                <a16:creationId xmlns="" xmlns:a16="http://schemas.microsoft.com/office/drawing/2014/main" id="{19738FD9-60D1-4D66-A0E4-3CABDD6551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7784" y="467784"/>
            <a:ext cx="7418915" cy="5922963"/>
          </a:xfrm>
          <a:prstGeom prst="roundRect">
            <a:avLst>
              <a:gd name="adj" fmla="val 522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71CBBC-E26F-4171-BEBA-B62370E4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985785"/>
            <a:ext cx="6233004" cy="1560716"/>
          </a:xfrm>
        </p:spPr>
        <p:txBody>
          <a:bodyPr>
            <a:normAutofit/>
          </a:bodyPr>
          <a:lstStyle/>
          <a:p>
            <a:r>
              <a:rPr lang="bg-BG" dirty="0"/>
              <a:t>фауна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D455BEA-6E29-435D-A5DB-88C5853E56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69848" y="2593449"/>
            <a:ext cx="62241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D2DED37-6132-481C-B28F-375774A55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234" y="2606566"/>
            <a:ext cx="6884275" cy="3445442"/>
          </a:xfrm>
        </p:spPr>
        <p:txBody>
          <a:bodyPr>
            <a:normAutofit/>
          </a:bodyPr>
          <a:lstStyle/>
          <a:p>
            <a:pPr>
              <a:lnSpc>
                <a:spcPct val="101000"/>
              </a:lnSpc>
            </a:pPr>
            <a:r>
              <a:rPr lang="ru-RU" sz="1700" dirty="0"/>
              <a:t>Преобладаващият видов състав на фауната е от евросибирски или европейски тип, докато средиземноморските видове, поради бариерната роля на Стара планина, са малко на брой. </a:t>
            </a:r>
            <a:endParaRPr lang="ru-RU" sz="1700" dirty="0" smtClean="0"/>
          </a:p>
          <a:p>
            <a:pPr>
              <a:lnSpc>
                <a:spcPct val="101000"/>
              </a:lnSpc>
            </a:pPr>
            <a:r>
              <a:rPr lang="ru-RU" sz="1700" dirty="0" smtClean="0"/>
              <a:t>Фауната </a:t>
            </a:r>
            <a:r>
              <a:rPr lang="ru-RU" sz="1700" dirty="0"/>
              <a:t>на областта представлява смесица от равнинни с планински видове. </a:t>
            </a:r>
            <a:endParaRPr lang="ru-RU" sz="1700" dirty="0" smtClean="0"/>
          </a:p>
          <a:p>
            <a:pPr>
              <a:lnSpc>
                <a:spcPct val="101000"/>
              </a:lnSpc>
            </a:pPr>
            <a:r>
              <a:rPr lang="ru-RU" sz="1700" dirty="0" smtClean="0"/>
              <a:t>От </a:t>
            </a:r>
            <a:r>
              <a:rPr lang="ru-RU" sz="1700" dirty="0"/>
              <a:t>птиците се срещат малкия орел, горските гълъби, забулената сова, обикновената гургулица, различни видове коприварчета, мухоловки, дроздове и </a:t>
            </a:r>
            <a:r>
              <a:rPr lang="ru-RU" sz="1700" dirty="0" smtClean="0"/>
              <a:t>други.</a:t>
            </a:r>
          </a:p>
          <a:p>
            <a:pPr>
              <a:lnSpc>
                <a:spcPct val="101000"/>
              </a:lnSpc>
            </a:pPr>
            <a:r>
              <a:rPr lang="ru-RU" sz="1700" dirty="0" smtClean="0"/>
              <a:t>О</a:t>
            </a:r>
            <a:r>
              <a:rPr lang="ru-RU" sz="1700" dirty="0" smtClean="0"/>
              <a:t>т </a:t>
            </a:r>
            <a:r>
              <a:rPr lang="ru-RU" sz="1700" dirty="0"/>
              <a:t>бозайниците - глиганът, благородният елен, сърната, сънливецът и горската мишка.</a:t>
            </a:r>
            <a:endParaRPr lang="en-US" sz="1700" dirty="0"/>
          </a:p>
        </p:txBody>
      </p:sp>
      <p:sp>
        <p:nvSpPr>
          <p:cNvPr id="15" name="Rounded Rectangle 18">
            <a:extLst>
              <a:ext uri="{FF2B5EF4-FFF2-40B4-BE49-F238E27FC236}">
                <a16:creationId xmlns="" xmlns:a16="http://schemas.microsoft.com/office/drawing/2014/main" id="{C0279480-9DCB-4A52-99D2-EF55FEE1F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0964" y="670965"/>
            <a:ext cx="7012862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5FA324-F17A-4D15-A925-E8B286020EC8}"/>
              </a:ext>
            </a:extLst>
          </p:cNvPr>
          <p:cNvSpPr txBox="1"/>
          <p:nvPr/>
        </p:nvSpPr>
        <p:spPr>
          <a:xfrm>
            <a:off x="9884727" y="6662658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bg.wikipedia.org/wiki/%D0%91%D0%BB%D0%B0%D0%B3%D0%BE%D1%80%D0%BE%D0%B4%D0%B5%D0%BD_%D0%B5%D0%BB%D0%B5%D0%BD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1515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627</Words>
  <Application>Microsoft Office PowerPoint</Application>
  <PresentationFormat>Custom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Feathered</vt:lpstr>
      <vt:lpstr>Старо планинската област</vt:lpstr>
      <vt:lpstr>Географско положение</vt:lpstr>
      <vt:lpstr>релеф</vt:lpstr>
      <vt:lpstr>климат</vt:lpstr>
      <vt:lpstr>води</vt:lpstr>
      <vt:lpstr>флора</vt:lpstr>
      <vt:lpstr>фауна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Старопланинската област</dc:title>
  <dc:creator>desislava penova</dc:creator>
  <cp:lastModifiedBy>Tanya</cp:lastModifiedBy>
  <cp:revision>12</cp:revision>
  <dcterms:created xsi:type="dcterms:W3CDTF">2019-05-13T21:03:02Z</dcterms:created>
  <dcterms:modified xsi:type="dcterms:W3CDTF">2019-05-17T21:13:50Z</dcterms:modified>
</cp:coreProperties>
</file>